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67"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7E3666-BDBD-4BA5-A8FC-46FD4E6E2C8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B446BA5-CF2B-4EDD-BAB0-0450F8A9BA04}">
      <dgm:prSet/>
      <dgm:spPr/>
      <dgm:t>
        <a:bodyPr/>
        <a:lstStyle/>
        <a:p>
          <a:r>
            <a:rPr lang="en-US" dirty="0"/>
            <a:t>Project management system means managing a project. it divides the project into different parts so that it will be easier to monitor the project. It has 5 phases which are know as initiating, planning, executing, monitoring and control, closing. These are the main phase in project management which help the user in understanding and implementing the project.</a:t>
          </a:r>
        </a:p>
      </dgm:t>
    </dgm:pt>
    <dgm:pt modelId="{7220F0ED-9792-4A7C-B88D-5636EF6C265D}" type="parTrans" cxnId="{F785156A-833E-4247-9268-C7A62774CF84}">
      <dgm:prSet/>
      <dgm:spPr/>
      <dgm:t>
        <a:bodyPr/>
        <a:lstStyle/>
        <a:p>
          <a:endParaRPr lang="en-US"/>
        </a:p>
      </dgm:t>
    </dgm:pt>
    <dgm:pt modelId="{24E56C63-D359-4D02-87D3-8B49742436A0}" type="sibTrans" cxnId="{F785156A-833E-4247-9268-C7A62774CF84}">
      <dgm:prSet/>
      <dgm:spPr/>
      <dgm:t>
        <a:bodyPr/>
        <a:lstStyle/>
        <a:p>
          <a:endParaRPr lang="en-US"/>
        </a:p>
      </dgm:t>
    </dgm:pt>
    <dgm:pt modelId="{F354BA5C-F72E-4D4A-9755-4A722010E54A}">
      <dgm:prSet>
        <dgm:style>
          <a:lnRef idx="3">
            <a:schemeClr val="lt1"/>
          </a:lnRef>
          <a:fillRef idx="1">
            <a:schemeClr val="accent1"/>
          </a:fillRef>
          <a:effectRef idx="1">
            <a:schemeClr val="accent1"/>
          </a:effectRef>
          <a:fontRef idx="minor">
            <a:schemeClr val="lt1"/>
          </a:fontRef>
        </dgm:style>
      </dgm:prSet>
      <dgm:spPr/>
      <dgm:t>
        <a:bodyPr/>
        <a:lstStyle/>
        <a:p>
          <a:r>
            <a:rPr lang="en-US" dirty="0"/>
            <a:t>Initiating : It is the beginning of project. In this phase project members concentrate on the customer view point. This phase is about understanding and getting information about the project from the customer. By conducting research and surveys all the members of the project understanding what the project is about</a:t>
          </a:r>
        </a:p>
      </dgm:t>
    </dgm:pt>
    <dgm:pt modelId="{FB33DCA4-2F04-4AEE-A9FE-8407D6862685}" type="parTrans" cxnId="{F34D013A-1B04-4A37-B951-87574DF9813B}">
      <dgm:prSet/>
      <dgm:spPr/>
      <dgm:t>
        <a:bodyPr/>
        <a:lstStyle/>
        <a:p>
          <a:endParaRPr lang="en-US"/>
        </a:p>
      </dgm:t>
    </dgm:pt>
    <dgm:pt modelId="{E8CACDEF-647E-4F68-A766-8638F525DD82}" type="sibTrans" cxnId="{F34D013A-1B04-4A37-B951-87574DF9813B}">
      <dgm:prSet/>
      <dgm:spPr/>
      <dgm:t>
        <a:bodyPr/>
        <a:lstStyle/>
        <a:p>
          <a:endParaRPr lang="en-US"/>
        </a:p>
      </dgm:t>
    </dgm:pt>
    <dgm:pt modelId="{3AB7DBC4-3FE0-4AAF-91D6-DE139F0F5132}" type="pres">
      <dgm:prSet presAssocID="{967E3666-BDBD-4BA5-A8FC-46FD4E6E2C89}" presName="linear" presStyleCnt="0">
        <dgm:presLayoutVars>
          <dgm:animLvl val="lvl"/>
          <dgm:resizeHandles val="exact"/>
        </dgm:presLayoutVars>
      </dgm:prSet>
      <dgm:spPr/>
    </dgm:pt>
    <dgm:pt modelId="{A2E90E77-3646-4B0F-AF46-2BEA6F48DEE8}" type="pres">
      <dgm:prSet presAssocID="{4B446BA5-CF2B-4EDD-BAB0-0450F8A9BA04}" presName="parentText" presStyleLbl="node1" presStyleIdx="0" presStyleCnt="2">
        <dgm:presLayoutVars>
          <dgm:chMax val="0"/>
          <dgm:bulletEnabled val="1"/>
        </dgm:presLayoutVars>
      </dgm:prSet>
      <dgm:spPr/>
    </dgm:pt>
    <dgm:pt modelId="{66CD5547-40B8-40E8-956F-06B1273E7423}" type="pres">
      <dgm:prSet presAssocID="{24E56C63-D359-4D02-87D3-8B49742436A0}" presName="spacer" presStyleCnt="0"/>
      <dgm:spPr/>
    </dgm:pt>
    <dgm:pt modelId="{6ACC466B-667D-43C4-A135-1BA527CDFB90}" type="pres">
      <dgm:prSet presAssocID="{F354BA5C-F72E-4D4A-9755-4A722010E54A}" presName="parentText" presStyleLbl="node1" presStyleIdx="1" presStyleCnt="2">
        <dgm:presLayoutVars>
          <dgm:chMax val="0"/>
          <dgm:bulletEnabled val="1"/>
        </dgm:presLayoutVars>
      </dgm:prSet>
      <dgm:spPr/>
    </dgm:pt>
  </dgm:ptLst>
  <dgm:cxnLst>
    <dgm:cxn modelId="{F34D013A-1B04-4A37-B951-87574DF9813B}" srcId="{967E3666-BDBD-4BA5-A8FC-46FD4E6E2C89}" destId="{F354BA5C-F72E-4D4A-9755-4A722010E54A}" srcOrd="1" destOrd="0" parTransId="{FB33DCA4-2F04-4AEE-A9FE-8407D6862685}" sibTransId="{E8CACDEF-647E-4F68-A766-8638F525DD82}"/>
    <dgm:cxn modelId="{F785156A-833E-4247-9268-C7A62774CF84}" srcId="{967E3666-BDBD-4BA5-A8FC-46FD4E6E2C89}" destId="{4B446BA5-CF2B-4EDD-BAB0-0450F8A9BA04}" srcOrd="0" destOrd="0" parTransId="{7220F0ED-9792-4A7C-B88D-5636EF6C265D}" sibTransId="{24E56C63-D359-4D02-87D3-8B49742436A0}"/>
    <dgm:cxn modelId="{18265FA5-13FA-4776-B3CA-F18E5A39CBC5}" type="presOf" srcId="{4B446BA5-CF2B-4EDD-BAB0-0450F8A9BA04}" destId="{A2E90E77-3646-4B0F-AF46-2BEA6F48DEE8}" srcOrd="0" destOrd="0" presId="urn:microsoft.com/office/officeart/2005/8/layout/vList2"/>
    <dgm:cxn modelId="{5919E7AC-CFA4-4FDD-94CA-B3DB09C34A58}" type="presOf" srcId="{F354BA5C-F72E-4D4A-9755-4A722010E54A}" destId="{6ACC466B-667D-43C4-A135-1BA527CDFB90}" srcOrd="0" destOrd="0" presId="urn:microsoft.com/office/officeart/2005/8/layout/vList2"/>
    <dgm:cxn modelId="{CAC5DFE2-1F26-4C19-86C9-8A8A0FFFF76B}" type="presOf" srcId="{967E3666-BDBD-4BA5-A8FC-46FD4E6E2C89}" destId="{3AB7DBC4-3FE0-4AAF-91D6-DE139F0F5132}" srcOrd="0" destOrd="0" presId="urn:microsoft.com/office/officeart/2005/8/layout/vList2"/>
    <dgm:cxn modelId="{37265F81-CD70-432F-AE44-EE219395CDC2}" type="presParOf" srcId="{3AB7DBC4-3FE0-4AAF-91D6-DE139F0F5132}" destId="{A2E90E77-3646-4B0F-AF46-2BEA6F48DEE8}" srcOrd="0" destOrd="0" presId="urn:microsoft.com/office/officeart/2005/8/layout/vList2"/>
    <dgm:cxn modelId="{9C5D631A-7E16-483B-AC28-4093ACC88964}" type="presParOf" srcId="{3AB7DBC4-3FE0-4AAF-91D6-DE139F0F5132}" destId="{66CD5547-40B8-40E8-956F-06B1273E7423}" srcOrd="1" destOrd="0" presId="urn:microsoft.com/office/officeart/2005/8/layout/vList2"/>
    <dgm:cxn modelId="{EB74C1F9-B824-4DB8-B793-E3963DECF2F0}" type="presParOf" srcId="{3AB7DBC4-3FE0-4AAF-91D6-DE139F0F5132}" destId="{6ACC466B-667D-43C4-A135-1BA527CDFB9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90E77-3646-4B0F-AF46-2BEA6F48DEE8}">
      <dsp:nvSpPr>
        <dsp:cNvPr id="0" name=""/>
        <dsp:cNvSpPr/>
      </dsp:nvSpPr>
      <dsp:spPr>
        <a:xfrm>
          <a:off x="0" y="72054"/>
          <a:ext cx="6879517" cy="2882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Project management system means managing a project. it divides the project into different parts so that it will be easier to monitor the project. It has 5 phases which are know as initiating, planning, executing, monitoring and control, closing. These are the main phase in project management which help the user in understanding and implementing the project.</a:t>
          </a:r>
        </a:p>
      </dsp:txBody>
      <dsp:txXfrm>
        <a:off x="140731" y="212785"/>
        <a:ext cx="6598055" cy="2601418"/>
      </dsp:txXfrm>
    </dsp:sp>
    <dsp:sp modelId="{6ACC466B-667D-43C4-A135-1BA527CDFB90}">
      <dsp:nvSpPr>
        <dsp:cNvPr id="0" name=""/>
        <dsp:cNvSpPr/>
      </dsp:nvSpPr>
      <dsp:spPr>
        <a:xfrm>
          <a:off x="0" y="3018295"/>
          <a:ext cx="6879517" cy="2882880"/>
        </a:xfrm>
        <a:prstGeom prst="round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Initiating : It is the beginning of project. In this phase project members concentrate on the customer view point. This phase is about understanding and getting information about the project from the customer. By conducting research and surveys all the members of the project understanding what the project is about</a:t>
          </a:r>
        </a:p>
      </dsp:txBody>
      <dsp:txXfrm>
        <a:off x="140731" y="3159026"/>
        <a:ext cx="6598055" cy="26014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19294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5744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67794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6868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0750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6821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12/4/2021</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212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837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9227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09805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12/4/2021</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6513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12/4/2021</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478948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oro.com/blog/best-project-management-software-list/" TargetMode="External"/><Relationship Id="rId2" Type="http://schemas.openxmlformats.org/officeDocument/2006/relationships/hyperlink" Target="https://study.com/" TargetMode="External"/><Relationship Id="rId1" Type="http://schemas.openxmlformats.org/officeDocument/2006/relationships/slideLayout" Target="../slideLayouts/slideLayout2.xml"/><Relationship Id="rId5" Type="http://schemas.openxmlformats.org/officeDocument/2006/relationships/hyperlink" Target="https://forms.office.com/r/MMR1EM4n7W" TargetMode="External"/><Relationship Id="rId4" Type="http://schemas.openxmlformats.org/officeDocument/2006/relationships/hyperlink" Target="https://www.proofhub.com/articles/project-management-syste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technofaq.org/posts/2019/08/why-project-management-is-so-important/" TargetMode="External"/><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6" name="Group 153">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5" name="Straight Connector 154">
              <a:extLst>
                <a:ext uri="{FF2B5EF4-FFF2-40B4-BE49-F238E27FC236}">
                  <a16:creationId xmlns:a16="http://schemas.microsoft.com/office/drawing/2014/main" id="{5F28962D-50BA-43F8-8863-28ECE711D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80F5939-D4E0-46FD-9A5A-5D648E381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633D331-78CB-40A1-B167-8185EC5D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12E4B1-E78E-49E7-AA36-374CC1B0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7D46340-CBFC-490F-B44E-7AA8FBF58B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575C26C-3EBD-4AA9-BA4D-2561E295D6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35DB6BE-E065-4559-BF5C-36B56B3790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A54272-CD9D-4F68-BBAB-4F0C0C3E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002CE8F-9256-4F2C-B474-588737171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9C9DE9F-4252-401D-913E-B74C9E326F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FE4E69B-534F-4A80-9E1C-798BEE1B07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7564E1C-009C-4832-AE8D-E98286693F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305DF1C-5801-43F2-A8B9-535136941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06E71C8-0783-4E17-9B34-F51231DD29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D908F17-2A89-4B0A-A2EA-692390969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BE22751-380F-44F9-BEED-0A553CF87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7B27910-846F-4E4E-B588-F5B2E026FE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6E0501E-134E-46D7-984F-3A382B0BB2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0A83974-CBD7-4A69-9D84-2D3BBDE02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503E931-00D4-4B0C-BC69-49FE5C7665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732A30-BE2F-4D71-BC37-60F7B44591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C8EB840-DE7D-4E67-989C-F4D8F50E15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05D2CC2-53CC-487E-A72E-42B1E9B184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3A12D6B-1D60-4F26-8FB9-74AD5B070B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1895D00-2D63-443C-95A8-5EB6E5EEC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AC50652-2A56-4382-95D0-971644EE0F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50A374-8880-482D-B54F-F74E0D7BE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66364D8-CCC7-4AAF-94BC-766EC160D9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A0DC409-26E2-4453-89FD-745EA849BE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39ED039-D66C-4A5E-AA35-E7A5FA2E64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72C13DC-161E-49CF-96B5-5383AA052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27" name="Right Triangle 18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8" name="Rectangle 18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29" name="Group 19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2" name="Straight Connector 19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30" name="Right Triangle 22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3" descr="Woman working on project">
            <a:extLst>
              <a:ext uri="{FF2B5EF4-FFF2-40B4-BE49-F238E27FC236}">
                <a16:creationId xmlns:a16="http://schemas.microsoft.com/office/drawing/2014/main" id="{7411AAF8-7CE4-4653-9A6F-1D73252E686A}"/>
              </a:ext>
            </a:extLst>
          </p:cNvPr>
          <p:cNvPicPr>
            <a:picLocks noChangeAspect="1"/>
          </p:cNvPicPr>
          <p:nvPr/>
        </p:nvPicPr>
        <p:blipFill rotWithShape="1">
          <a:blip r:embed="rId2"/>
          <a:srcRect l="11418" r="40225"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dk1">
              <a:shade val="50000"/>
            </a:schemeClr>
          </a:lnRef>
          <a:fillRef idx="1">
            <a:schemeClr val="dk1"/>
          </a:fillRef>
          <a:effectRef idx="0">
            <a:schemeClr val="dk1"/>
          </a:effectRef>
          <a:fontRef idx="minor">
            <a:schemeClr val="lt1"/>
          </a:fontRef>
        </p:style>
      </p:pic>
      <p:sp>
        <p:nvSpPr>
          <p:cNvPr id="2" name="Title 1">
            <a:extLst>
              <a:ext uri="{FF2B5EF4-FFF2-40B4-BE49-F238E27FC236}">
                <a16:creationId xmlns:a16="http://schemas.microsoft.com/office/drawing/2014/main" id="{955952C4-BB94-4F9A-9508-8863A2A03472}"/>
              </a:ext>
            </a:extLst>
          </p:cNvPr>
          <p:cNvSpPr>
            <a:spLocks noGrp="1"/>
          </p:cNvSpPr>
          <p:nvPr>
            <p:ph type="ctrTitle"/>
          </p:nvPr>
        </p:nvSpPr>
        <p:spPr>
          <a:xfrm>
            <a:off x="691079" y="725951"/>
            <a:ext cx="4927425" cy="1938525"/>
          </a:xfrm>
          <a:solidFill>
            <a:schemeClr val="accent1">
              <a:lumMod val="60000"/>
              <a:lumOff val="40000"/>
            </a:schemeClr>
          </a:solidFill>
        </p:spPr>
        <p:txBody>
          <a:bodyPr vert="horz" lIns="91440" tIns="45720" rIns="91440" bIns="45720" rtlCol="0" anchor="b">
            <a:normAutofit/>
          </a:bodyPr>
          <a:lstStyle/>
          <a:p>
            <a:pPr>
              <a:lnSpc>
                <a:spcPct val="90000"/>
              </a:lnSpc>
            </a:pPr>
            <a:r>
              <a:rPr lang="en-US" sz="3400" dirty="0"/>
              <a:t>SDP-1 REVIEW-1</a:t>
            </a:r>
            <a:br>
              <a:rPr lang="en-US" sz="3400" dirty="0"/>
            </a:br>
            <a:r>
              <a:rPr lang="en-US" sz="3400" dirty="0"/>
              <a:t>PROJECT MANAGEMENT SYSTEM</a:t>
            </a:r>
          </a:p>
        </p:txBody>
      </p:sp>
      <p:sp>
        <p:nvSpPr>
          <p:cNvPr id="3" name="Subtitle 2">
            <a:extLst>
              <a:ext uri="{FF2B5EF4-FFF2-40B4-BE49-F238E27FC236}">
                <a16:creationId xmlns:a16="http://schemas.microsoft.com/office/drawing/2014/main" id="{4C1F8354-044B-404B-8AFD-09FCC6697387}"/>
              </a:ext>
            </a:extLst>
          </p:cNvPr>
          <p:cNvSpPr>
            <a:spLocks noGrp="1"/>
          </p:cNvSpPr>
          <p:nvPr>
            <p:ph type="subTitle" idx="1"/>
          </p:nvPr>
        </p:nvSpPr>
        <p:spPr>
          <a:xfrm>
            <a:off x="691079" y="2886116"/>
            <a:ext cx="4927425" cy="3245931"/>
          </a:xfrm>
          <a:solidFill>
            <a:schemeClr val="accent6">
              <a:lumMod val="60000"/>
              <a:lumOff val="40000"/>
            </a:schemeClr>
          </a:solidFill>
        </p:spPr>
        <p:txBody>
          <a:bodyPr vert="horz" lIns="91440" tIns="45720" rIns="91440" bIns="45720" rtlCol="0">
            <a:normAutofit/>
          </a:bodyPr>
          <a:lstStyle/>
          <a:p>
            <a:pPr indent="-228600">
              <a:buFont typeface="Wingdings" panose="05000000000000000000" pitchFamily="2" charset="2"/>
              <a:buChar char="§"/>
            </a:pPr>
            <a:r>
              <a:rPr lang="en-US" dirty="0"/>
              <a:t>TEAM MEMBERS: </a:t>
            </a:r>
          </a:p>
          <a:p>
            <a:pPr indent="-228600">
              <a:buFont typeface="Wingdings" panose="05000000000000000000" pitchFamily="2" charset="2"/>
              <a:buChar char="§"/>
            </a:pPr>
            <a:r>
              <a:rPr lang="en-US" dirty="0"/>
              <a:t>M. </a:t>
            </a:r>
            <a:r>
              <a:rPr lang="en-US" dirty="0" err="1"/>
              <a:t>Jahnavi</a:t>
            </a:r>
            <a:r>
              <a:rPr lang="en-US" dirty="0"/>
              <a:t> Lakshmi</a:t>
            </a:r>
          </a:p>
          <a:p>
            <a:pPr indent="-228600">
              <a:buFont typeface="Wingdings" panose="05000000000000000000" pitchFamily="2" charset="2"/>
              <a:buChar char="§"/>
            </a:pPr>
            <a:r>
              <a:rPr lang="en-US" dirty="0"/>
              <a:t>M .Bhavana</a:t>
            </a:r>
          </a:p>
          <a:p>
            <a:pPr indent="-228600">
              <a:buFont typeface="Wingdings" panose="05000000000000000000" pitchFamily="2" charset="2"/>
              <a:buChar char="§"/>
            </a:pPr>
            <a:r>
              <a:rPr lang="en-US" dirty="0" err="1"/>
              <a:t>D.Harika</a:t>
            </a:r>
            <a:r>
              <a:rPr lang="en-US" dirty="0"/>
              <a:t> </a:t>
            </a:r>
          </a:p>
          <a:p>
            <a:pPr indent="-228600">
              <a:buFont typeface="Wingdings" panose="05000000000000000000" pitchFamily="2" charset="2"/>
              <a:buChar char="§"/>
            </a:pPr>
            <a:r>
              <a:rPr lang="en-US" dirty="0"/>
              <a:t>from batch no. </a:t>
            </a:r>
            <a:r>
              <a:rPr lang="en-US" b="1" dirty="0"/>
              <a:t>377</a:t>
            </a:r>
          </a:p>
          <a:p>
            <a:pPr indent="-228600">
              <a:buFont typeface="Wingdings" panose="05000000000000000000" pitchFamily="2" charset="2"/>
              <a:buChar char="§"/>
            </a:pPr>
            <a:endParaRPr lang="en-US" dirty="0"/>
          </a:p>
        </p:txBody>
      </p:sp>
    </p:spTree>
    <p:extLst>
      <p:ext uri="{BB962C8B-B14F-4D97-AF65-F5344CB8AC3E}">
        <p14:creationId xmlns:p14="http://schemas.microsoft.com/office/powerpoint/2010/main" val="3092908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2" name="Rectangle 4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Content Placeholder 3">
            <a:extLst>
              <a:ext uri="{FF2B5EF4-FFF2-40B4-BE49-F238E27FC236}">
                <a16:creationId xmlns:a16="http://schemas.microsoft.com/office/drawing/2014/main" id="{1797068F-8712-410F-A510-557748E350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9467"/>
          <a:stretch/>
        </p:blipFill>
        <p:spPr bwMode="auto">
          <a:xfrm>
            <a:off x="20" y="10"/>
            <a:ext cx="12191980" cy="6857990"/>
          </a:xfrm>
          <a:prstGeom prst="rect">
            <a:avLst/>
          </a:prstGeom>
          <a:noFill/>
        </p:spPr>
      </p:pic>
    </p:spTree>
    <p:extLst>
      <p:ext uri="{BB962C8B-B14F-4D97-AF65-F5344CB8AC3E}">
        <p14:creationId xmlns:p14="http://schemas.microsoft.com/office/powerpoint/2010/main" val="110283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2" name="Rectangle 4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4" name="Group 43">
            <a:extLst>
              <a:ext uri="{FF2B5EF4-FFF2-40B4-BE49-F238E27FC236}">
                <a16:creationId xmlns:a16="http://schemas.microsoft.com/office/drawing/2014/main" id="{CFB7A4C9-92CD-44D3-A28C-FA35567A97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96A0B86B-E5EF-4C51-B73A-A72785A88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28325C5-8310-4D23-B08F-74CD90E13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BE24A6-CB18-43D8-A955-7A58E56A6D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0E549F-E66C-4639-8216-4DB579766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2D53E2-5427-44D7-90B2-B51D613980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F7F2D63-B189-47CB-BCBA-06F99730A5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23A140-3CAD-4933-988D-8A11B94F3D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10EC65-0AB7-4EB5-9FD1-9781DDEC5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B4B2E0-F6F4-4605-8A70-1EC201401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CBBB60-6409-4C10-A9AD-DFE815933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4A1C4D2-346C-4562-9B1C-0DF21AA31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C6324E-B1C3-40D9-9D58-1A1671A53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31307B7-2B8E-42C8-8DC0-B24B63021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DAD637B-3870-4191-9D4A-4FBA8707E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1E9181-21F5-407D-B7B8-764C9137D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8262C9F-5298-4F8D-8FC8-28A2E8371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8A1B5C-3C6B-45F6-AC1C-82A3E934D6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AF6588-0730-4D45-AF19-1655AFFD9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862BC1-DD1E-4786-BD5C-270D7DCFA6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8CD048-7F9C-418A-9F39-9C140BF375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E062D0-55D1-418A-9BDB-308FD770BB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794E89-09BF-4BFA-8CB0-E669836577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949DB15-C4FA-4634-B6DD-6C9EF14244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C1CA597-C684-4685-831F-816D17D73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F626A90-4A74-41FA-A4D2-30E16164F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7012B9-C53C-47B9-809C-EC0E798397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ADA3DCC-1755-48A1-8AE0-9EDE322823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C6A4BA0-7434-42B8-B04D-AC831B85F8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F3FA5CC-6091-4DB0-9B9A-81F9572FD2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A4CE318-4D10-46AE-B51B-22B2B0CC17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19ED3-C89C-4B2F-B7A4-F3B45A6EC0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F652A3A5-5B36-4EF7-BACD-BAECB30BD8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899" r="-1" b="-1"/>
          <a:stretch/>
        </p:blipFill>
        <p:spPr bwMode="auto">
          <a:xfrm>
            <a:off x="172869" y="157750"/>
            <a:ext cx="11817224" cy="6530084"/>
          </a:xfrm>
          <a:prstGeom prst="rect">
            <a:avLst/>
          </a:prstGeom>
          <a:noFill/>
        </p:spPr>
      </p:pic>
    </p:spTree>
    <p:extLst>
      <p:ext uri="{BB962C8B-B14F-4D97-AF65-F5344CB8AC3E}">
        <p14:creationId xmlns:p14="http://schemas.microsoft.com/office/powerpoint/2010/main" val="290838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2" name="Rectangle 4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4" name="Group 43">
            <a:extLst>
              <a:ext uri="{FF2B5EF4-FFF2-40B4-BE49-F238E27FC236}">
                <a16:creationId xmlns:a16="http://schemas.microsoft.com/office/drawing/2014/main" id="{6CC102AE-2C87-45D1-8671-2DB35F5D43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604F2B13-634E-4981-8787-53C36848D4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A2770F-EC37-4C6D-AF2E-4C627D5901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F23D8E-4428-4843-9AED-EB6F211887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EF4188-48A8-4B39-ABE7-0BB04E010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0A877F-1F7D-4FF1-A9FC-E241322BD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098F9C-4191-478C-BA3F-F91330FA2F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B8C79F-AE9B-4C98-80BA-22D6CB7996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BB4B37A-4DA6-4751-8A4F-BDD49DE826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DE79CE-1525-4410-9E5E-943FFF3FB8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6FA12-7AC6-45DB-851F-C05B980B47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8F6784E-F83E-4CE8-A535-394503ABE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6C37B5-5333-46F6-A306-A5DA69EA40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D81EBC-F02B-4676-BD19-32CE34494F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D4645-1213-45DD-9C45-EF3DB63207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E23053-C167-49AA-8930-08DD2C0BAC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A32F82-F4F6-4868-9657-99747918F4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ED0F55-FDB0-4995-8333-D9231BDC75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BEC92D-46AB-4AA4-A94B-88496BE48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2E4197-8221-4F7C-92CE-CD83D0A9D4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B4C14-DE46-4F94-B655-80B6ACCF6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6515E4D-1037-431C-BCD9-3E724CBFF1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BF35AE-07C8-48AF-9CD0-62C0F8908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698526-9971-4674-81FD-285F4E558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00789B-A8DE-41E5-B0F0-8FE0EE3576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43EDEFF-CCCD-45BA-AC62-3D5E67203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D9B8D6D-E48B-49A5-A953-D4E530AB6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FFBE7D-6816-492B-A638-798A78CDD1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F3BEE-01E6-4031-A09D-B2408B62B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76FC9D-3995-440A-9BAA-4EBA067192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593D24-05C3-486E-B1EE-7E8DE3A7E3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A541A72-3242-4354-B1FF-3FB97487D8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D4F50812-23B9-42D1-B4D6-A9EC2BDC090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4213"/>
          <a:stretch/>
        </p:blipFill>
        <p:spPr bwMode="auto">
          <a:xfrm>
            <a:off x="218403" y="1552"/>
            <a:ext cx="11973597" cy="6856448"/>
          </a:xfrm>
          <a:custGeom>
            <a:avLst/>
            <a:gdLst/>
            <a:ahLst/>
            <a:cxnLst/>
            <a:rect l="l" t="t" r="r" b="b"/>
            <a:pathLst>
              <a:path w="11973597" h="6856448">
                <a:moveTo>
                  <a:pt x="878861" y="0"/>
                </a:moveTo>
                <a:lnTo>
                  <a:pt x="11973597" y="0"/>
                </a:lnTo>
                <a:lnTo>
                  <a:pt x="11973597" y="6856448"/>
                </a:lnTo>
                <a:lnTo>
                  <a:pt x="237931" y="6856448"/>
                </a:lnTo>
                <a:lnTo>
                  <a:pt x="184469" y="6618698"/>
                </a:lnTo>
                <a:cubicBezTo>
                  <a:pt x="-462357" y="3558944"/>
                  <a:pt x="793182" y="3365106"/>
                  <a:pt x="874775" y="311311"/>
                </a:cubicBezTo>
                <a:close/>
              </a:path>
            </a:pathLst>
          </a:custGeom>
          <a:noFill/>
        </p:spPr>
      </p:pic>
    </p:spTree>
    <p:extLst>
      <p:ext uri="{BB962C8B-B14F-4D97-AF65-F5344CB8AC3E}">
        <p14:creationId xmlns:p14="http://schemas.microsoft.com/office/powerpoint/2010/main" val="88364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FD9B-6F38-46AD-A20B-39F7F87E11B8}"/>
              </a:ext>
            </a:extLst>
          </p:cNvPr>
          <p:cNvSpPr>
            <a:spLocks noGrp="1"/>
          </p:cNvSpPr>
          <p:nvPr>
            <p:ph type="title"/>
          </p:nvPr>
        </p:nvSpPr>
        <p:spPr>
          <a:xfrm>
            <a:off x="496526" y="210386"/>
            <a:ext cx="10325000" cy="606738"/>
          </a:xfrm>
        </p:spPr>
        <p:txBody>
          <a:bodyPr>
            <a:normAutofit fontScale="90000"/>
          </a:bodyPr>
          <a:lstStyle/>
          <a:p>
            <a:r>
              <a:rPr lang="en-US" dirty="0"/>
              <a:t>Reference Links:</a:t>
            </a:r>
            <a:endParaRPr lang="en-IN" dirty="0"/>
          </a:p>
        </p:txBody>
      </p:sp>
      <p:sp>
        <p:nvSpPr>
          <p:cNvPr id="3" name="Content Placeholder 2">
            <a:extLst>
              <a:ext uri="{FF2B5EF4-FFF2-40B4-BE49-F238E27FC236}">
                <a16:creationId xmlns:a16="http://schemas.microsoft.com/office/drawing/2014/main" id="{E87DAFFE-1AD5-4F19-8DEF-B4C83FC8A935}"/>
              </a:ext>
            </a:extLst>
          </p:cNvPr>
          <p:cNvSpPr>
            <a:spLocks noGrp="1"/>
          </p:cNvSpPr>
          <p:nvPr>
            <p:ph idx="1"/>
          </p:nvPr>
        </p:nvSpPr>
        <p:spPr>
          <a:xfrm>
            <a:off x="496526" y="1299272"/>
            <a:ext cx="10325000" cy="3564436"/>
          </a:xfrm>
        </p:spPr>
        <p:txBody>
          <a:bodyPr/>
          <a:lstStyle/>
          <a:p>
            <a:pPr marL="342900" marR="0" lvl="0" indent="-342900">
              <a:spcBef>
                <a:spcPts val="0"/>
              </a:spcBef>
              <a:spcAft>
                <a:spcPts val="750"/>
              </a:spcAft>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hlinkClick r:id="rId2"/>
              </a:rPr>
              <a:t>https://study.com/</a:t>
            </a:r>
            <a:endParaRPr lang="en-IN"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750"/>
              </a:spcAft>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hlinkClick r:id="rId3"/>
              </a:rPr>
              <a:t>https://www.scoro.com/blog/best-project-management-software-list/</a:t>
            </a:r>
            <a:endParaRPr lang="en-IN"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750"/>
              </a:spcAft>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hlinkClick r:id="rId4"/>
              </a:rPr>
              <a:t>https://www.proofhub.com/articles/project-management-system</a:t>
            </a:r>
            <a:endParaRPr lang="en-IN"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750"/>
              </a:spcAft>
              <a:buFont typeface="+mj-lt"/>
              <a:buAutoNum type="arabicPeriod"/>
            </a:pPr>
            <a:r>
              <a:rPr lang="en-US" sz="1800" u="sng" dirty="0">
                <a:solidFill>
                  <a:srgbClr val="000000"/>
                </a:solidFill>
                <a:effectLst/>
                <a:latin typeface="Times New Roman" panose="02020603050405020304" pitchFamily="18" charset="0"/>
                <a:ea typeface="Times New Roman" panose="02020603050405020304" pitchFamily="18" charset="0"/>
                <a:hlinkClick r:id="rId5"/>
              </a:rPr>
              <a:t>https://forms.office.com/r/MMR1EM4n7W</a:t>
            </a:r>
            <a:endParaRPr lang="en-IN" sz="18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    these are our reference and survey links that helped us in knowing more about project management.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9171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7" name="Group 10">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3">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AA1EC05-0D84-44F4-801D-1F4E467CD1EC}"/>
              </a:ext>
            </a:extLst>
          </p:cNvPr>
          <p:cNvSpPr>
            <a:spLocks noGrp="1"/>
          </p:cNvSpPr>
          <p:nvPr>
            <p:ph type="title"/>
          </p:nvPr>
        </p:nvSpPr>
        <p:spPr>
          <a:xfrm>
            <a:off x="691079" y="725952"/>
            <a:ext cx="4038652" cy="1881178"/>
          </a:xfrm>
        </p:spPr>
        <p:txBody>
          <a:bodyPr>
            <a:normAutofit/>
          </a:bodyPr>
          <a:lstStyle/>
          <a:p>
            <a:r>
              <a:rPr lang="en-US" dirty="0"/>
              <a:t>Customer Journey Map</a:t>
            </a:r>
            <a:endParaRPr lang="en-IN" dirty="0"/>
          </a:p>
        </p:txBody>
      </p:sp>
      <p:sp>
        <p:nvSpPr>
          <p:cNvPr id="3" name="Content Placeholder 2">
            <a:extLst>
              <a:ext uri="{FF2B5EF4-FFF2-40B4-BE49-F238E27FC236}">
                <a16:creationId xmlns:a16="http://schemas.microsoft.com/office/drawing/2014/main" id="{B77C4F98-4A5B-44F0-887C-989FDB5148FE}"/>
              </a:ext>
            </a:extLst>
          </p:cNvPr>
          <p:cNvSpPr>
            <a:spLocks noGrp="1"/>
          </p:cNvSpPr>
          <p:nvPr>
            <p:ph idx="1"/>
          </p:nvPr>
        </p:nvSpPr>
        <p:spPr>
          <a:xfrm>
            <a:off x="691079" y="2886117"/>
            <a:ext cx="4038652" cy="3276824"/>
          </a:xfrm>
        </p:spPr>
        <p:txBody>
          <a:bodyPr>
            <a:normAutofit/>
          </a:bodyPr>
          <a:lstStyle/>
          <a:p>
            <a:r>
              <a:rPr lang="en-IN" dirty="0">
                <a:effectLst/>
                <a:latin typeface="Times New Roman" panose="02020603050405020304" pitchFamily="18" charset="0"/>
                <a:ea typeface="Times New Roman" panose="02020603050405020304" pitchFamily="18" charset="0"/>
              </a:rPr>
              <a:t>We use this template to show our customer journey map. By doing this board we can see the overview of how project members will manage the project pictorically.</a:t>
            </a:r>
          </a:p>
          <a:p>
            <a:endParaRPr lang="en-IN" dirty="0"/>
          </a:p>
        </p:txBody>
      </p:sp>
      <p:pic>
        <p:nvPicPr>
          <p:cNvPr id="4" name="Picture 3">
            <a:extLst>
              <a:ext uri="{FF2B5EF4-FFF2-40B4-BE49-F238E27FC236}">
                <a16:creationId xmlns:a16="http://schemas.microsoft.com/office/drawing/2014/main" id="{F5E8DE5F-FF4C-4700-BB3A-DF9EF3578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06333" y="875797"/>
            <a:ext cx="6401443" cy="5121153"/>
          </a:xfrm>
          <a:prstGeom prst="rect">
            <a:avLst/>
          </a:prstGeom>
          <a:noFill/>
        </p:spPr>
      </p:pic>
    </p:spTree>
    <p:extLst>
      <p:ext uri="{BB962C8B-B14F-4D97-AF65-F5344CB8AC3E}">
        <p14:creationId xmlns:p14="http://schemas.microsoft.com/office/powerpoint/2010/main" val="207601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D896CF-2E81-480D-BA4D-B2481F549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342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E0418BE5-560E-4E49-B12D-B555511FED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9D1162-73B9-420F-BCBE-95039D00C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BA76FE-316A-48E2-A03B-4E05691C4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678FBC-A6AD-4422-BA24-A4172F8862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3C5C3E-2D08-43F0-AFAC-E15360CA7D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EAC62-AF92-4A65-9790-6F6E0C6C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C77D7C5-E76E-4E82-BFC4-9A75D2C80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6E0152-96B9-4067-80D3-D9BDE6D7EC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18AFCC-B9DA-4092-8FBA-2CFEDB0388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EC7D33-C87E-4812-A722-53C5D9927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F239E3-501A-4C3C-9BE4-6BFA0D3126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62BF3B-95BB-4188-AAE5-015A0EF3D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4E5F0F-0124-40D0-A0BF-AE307A0E15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ADC3B1-26C7-4CF1-B29D-4D0DEA3E2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A7DF6E-1132-4A80-9B18-593B1ACD7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F19589-10D8-4A8F-A0B1-F7CE380E30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E6BB32-C4F8-4914-88D3-7DC5E79D0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F046EE-9DBA-4924-A19C-ED8741F5F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ABBC44-ABA8-4913-824E-64D344724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272B22-1C39-47A0-8551-73666AFBE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CDFF66-464C-4ABF-BB01-00500A3B7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79FC88-BD3B-4C04-9B90-0FC93C179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FCAED8-8687-4141-A7C3-0D88ACEDFE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5038E6-7B32-460F-B804-D6C105FF4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5DAE85-AD17-454B-AB64-CEFF52FDA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603643-2066-4967-AE4B-9DA143843B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7E9533-9B07-43E3-B939-7BADC01FEE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DCCAAEE-AB2E-4534-893A-3DB109499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BD39A2-970F-4714-AAA6-67EE99A0EA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4A1387-348B-4E46-9B65-FDF76ED0E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5DAF27-A54D-442A-93E4-BA7F04EAE3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2" name="Rectangle 41">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4" name="Group 43">
            <a:extLst>
              <a:ext uri="{FF2B5EF4-FFF2-40B4-BE49-F238E27FC236}">
                <a16:creationId xmlns:a16="http://schemas.microsoft.com/office/drawing/2014/main" id="{6CC102AE-2C87-45D1-8671-2DB35F5D43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604F2B13-634E-4981-8787-53C36848D4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A2770F-EC37-4C6D-AF2E-4C627D5901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F23D8E-4428-4843-9AED-EB6F211887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EF4188-48A8-4B39-ABE7-0BB04E010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0A877F-1F7D-4FF1-A9FC-E241322BD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098F9C-4191-478C-BA3F-F91330FA2F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B8C79F-AE9B-4C98-80BA-22D6CB7996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BB4B37A-4DA6-4751-8A4F-BDD49DE826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DE79CE-1525-4410-9E5E-943FFF3FB8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66FA12-7AC6-45DB-851F-C05B980B47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8F6784E-F83E-4CE8-A535-394503ABE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6C37B5-5333-46F6-A306-A5DA69EA40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D81EBC-F02B-4676-BD19-32CE34494F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2D4645-1213-45DD-9C45-EF3DB63207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E23053-C167-49AA-8930-08DD2C0BAC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A32F82-F4F6-4868-9657-99747918F4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5ED0F55-FDB0-4995-8333-D9231BDC75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BEC92D-46AB-4AA4-A94B-88496BE48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32E4197-8221-4F7C-92CE-CD83D0A9D4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DB4C14-DE46-4F94-B655-80B6ACCF64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6515E4D-1037-431C-BCD9-3E724CBFF1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BF35AE-07C8-48AF-9CD0-62C0F8908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698526-9971-4674-81FD-285F4E558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200789B-A8DE-41E5-B0F0-8FE0EE3576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43EDEFF-CCCD-45BA-AC62-3D5E67203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D9B8D6D-E48B-49A5-A953-D4E530AB6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FFBE7D-6816-492B-A638-798A78CDD1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F3BEE-01E6-4031-A09D-B2408B62B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76FC9D-3995-440A-9BAA-4EBA067192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593D24-05C3-486E-B1EE-7E8DE3A7E3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A541A72-3242-4354-B1FF-3FB97487D8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Content Placeholder 5">
            <a:extLst>
              <a:ext uri="{FF2B5EF4-FFF2-40B4-BE49-F238E27FC236}">
                <a16:creationId xmlns:a16="http://schemas.microsoft.com/office/drawing/2014/main" id="{1E7F5030-1702-4BDC-B8B7-403A73D5FD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4" y="0"/>
            <a:ext cx="12175386" cy="6857999"/>
          </a:xfrm>
        </p:spPr>
      </p:pic>
    </p:spTree>
    <p:extLst>
      <p:ext uri="{BB962C8B-B14F-4D97-AF65-F5344CB8AC3E}">
        <p14:creationId xmlns:p14="http://schemas.microsoft.com/office/powerpoint/2010/main" val="155163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 name="Group 13">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6">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B79398F-E834-44C9-A6FA-A0DDC38FC496}"/>
              </a:ext>
            </a:extLst>
          </p:cNvPr>
          <p:cNvSpPr>
            <a:spLocks noGrp="1"/>
          </p:cNvSpPr>
          <p:nvPr>
            <p:ph type="title"/>
          </p:nvPr>
        </p:nvSpPr>
        <p:spPr>
          <a:xfrm>
            <a:off x="691079" y="725952"/>
            <a:ext cx="4038652" cy="1881178"/>
          </a:xfrm>
        </p:spPr>
        <p:txBody>
          <a:bodyPr>
            <a:normAutofit/>
          </a:bodyPr>
          <a:lstStyle/>
          <a:p>
            <a:r>
              <a:rPr lang="en-US" dirty="0"/>
              <a:t>Empathy Map</a:t>
            </a:r>
            <a:endParaRPr lang="en-IN" dirty="0"/>
          </a:p>
        </p:txBody>
      </p:sp>
      <p:sp>
        <p:nvSpPr>
          <p:cNvPr id="3" name="Content Placeholder 2">
            <a:extLst>
              <a:ext uri="{FF2B5EF4-FFF2-40B4-BE49-F238E27FC236}">
                <a16:creationId xmlns:a16="http://schemas.microsoft.com/office/drawing/2014/main" id="{6C19819F-9848-4889-8BC7-E2D8152B7F8E}"/>
              </a:ext>
            </a:extLst>
          </p:cNvPr>
          <p:cNvSpPr>
            <a:spLocks noGrp="1"/>
          </p:cNvSpPr>
          <p:nvPr>
            <p:ph idx="1"/>
          </p:nvPr>
        </p:nvSpPr>
        <p:spPr>
          <a:xfrm>
            <a:off x="691079" y="2886117"/>
            <a:ext cx="4038652" cy="3276824"/>
          </a:xfrm>
        </p:spPr>
        <p:txBody>
          <a:bodyPr>
            <a:normAutofit/>
          </a:bodyPr>
          <a:lstStyle/>
          <a:p>
            <a:pPr>
              <a:lnSpc>
                <a:spcPct val="100000"/>
              </a:lnSpc>
            </a:pPr>
            <a:r>
              <a:rPr lang="en-IN">
                <a:effectLst/>
                <a:latin typeface="Source Serif Pro" panose="02040603050405020204" pitchFamily="18" charset="0"/>
                <a:ea typeface="Times New Roman" panose="02020603050405020304" pitchFamily="18" charset="0"/>
              </a:rPr>
              <a:t>By creating an empathy map we came to know about what the user sees, thinks, and listens in his working environment. we also know about that the work the user does and talks about his work. we made a note of pains and gains of the past works which can be taken care of in future.</a:t>
            </a:r>
            <a:endParaRPr lang="en-IN">
              <a:effectLst/>
              <a:latin typeface="Times New Roman" panose="02020603050405020304" pitchFamily="18" charset="0"/>
              <a:ea typeface="Times New Roman" panose="02020603050405020304" pitchFamily="18" charset="0"/>
            </a:endParaRPr>
          </a:p>
          <a:p>
            <a:pPr>
              <a:lnSpc>
                <a:spcPct val="100000"/>
              </a:lnSpc>
            </a:pPr>
            <a:endParaRPr lang="en-IN"/>
          </a:p>
        </p:txBody>
      </p:sp>
      <p:pic>
        <p:nvPicPr>
          <p:cNvPr id="7" name="Picture 6">
            <a:extLst>
              <a:ext uri="{FF2B5EF4-FFF2-40B4-BE49-F238E27FC236}">
                <a16:creationId xmlns:a16="http://schemas.microsoft.com/office/drawing/2014/main" id="{CB78EAB7-819B-4A49-B23E-2428D97E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333" y="532435"/>
            <a:ext cx="6401443" cy="5982127"/>
          </a:xfrm>
          <a:prstGeom prst="rect">
            <a:avLst/>
          </a:prstGeom>
        </p:spPr>
      </p:pic>
    </p:spTree>
    <p:extLst>
      <p:ext uri="{BB962C8B-B14F-4D97-AF65-F5344CB8AC3E}">
        <p14:creationId xmlns:p14="http://schemas.microsoft.com/office/powerpoint/2010/main" val="154973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3CD1-51B1-4036-8658-CC2FB72765AB}"/>
              </a:ext>
            </a:extLst>
          </p:cNvPr>
          <p:cNvSpPr>
            <a:spLocks noGrp="1"/>
          </p:cNvSpPr>
          <p:nvPr>
            <p:ph type="title"/>
          </p:nvPr>
        </p:nvSpPr>
        <p:spPr>
          <a:xfrm>
            <a:off x="598800" y="369117"/>
            <a:ext cx="10325000" cy="1057012"/>
          </a:xfrm>
          <a:solidFill>
            <a:srgbClr val="92D050"/>
          </a:solidFill>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Features: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8ADE9D-C383-48FD-BEB6-A040E1654B92}"/>
              </a:ext>
            </a:extLst>
          </p:cNvPr>
          <p:cNvSpPr>
            <a:spLocks noGrp="1"/>
          </p:cNvSpPr>
          <p:nvPr>
            <p:ph idx="1"/>
          </p:nvPr>
        </p:nvSpPr>
        <p:spPr>
          <a:xfrm>
            <a:off x="531688" y="1726034"/>
            <a:ext cx="10325000" cy="3405931"/>
          </a:xfrm>
          <a:solidFill>
            <a:schemeClr val="tx2">
              <a:lumMod val="50000"/>
              <a:lumOff val="50000"/>
            </a:schemeClr>
          </a:solidFill>
        </p:spPr>
        <p:txBody>
          <a:bodyPr/>
          <a:lstStyle/>
          <a:p>
            <a:pPr marL="0" marR="0" lvl="0" indent="0">
              <a:spcBef>
                <a:spcPts val="0"/>
              </a:spcBef>
              <a:spcAft>
                <a:spcPts val="750"/>
              </a:spcAft>
              <a:buNone/>
            </a:pPr>
            <a:r>
              <a:rPr lang="en-US" sz="1800" dirty="0">
                <a:solidFill>
                  <a:srgbClr val="000000"/>
                </a:solidFill>
                <a:effectLst/>
                <a:latin typeface="Times New Roman" panose="02020603050405020304" pitchFamily="18" charset="0"/>
                <a:ea typeface="Times New Roman" panose="02020603050405020304" pitchFamily="18" charset="0"/>
              </a:rPr>
              <a:t>    1. This website will help the different kinds of industries in managing their project.</a:t>
            </a:r>
            <a:endParaRPr lang="en-IN" sz="1800" dirty="0">
              <a:effectLst/>
              <a:latin typeface="Times New Roman" panose="02020603050405020304" pitchFamily="18" charset="0"/>
              <a:ea typeface="Times New Roman" panose="02020603050405020304" pitchFamily="18" charset="0"/>
            </a:endParaRPr>
          </a:p>
          <a:p>
            <a:pPr marL="22860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2. It make all kinds of management methodology available.</a:t>
            </a:r>
            <a:endParaRPr lang="en-IN" sz="1800" dirty="0">
              <a:effectLst/>
              <a:latin typeface="Times New Roman" panose="02020603050405020304" pitchFamily="18" charset="0"/>
              <a:ea typeface="Times New Roman" panose="02020603050405020304" pitchFamily="18" charset="0"/>
            </a:endParaRPr>
          </a:p>
          <a:p>
            <a:pPr marL="22860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3. It allocate different kinds of option which helps user in every stage of doing project.</a:t>
            </a:r>
            <a:endParaRPr lang="en-IN" sz="1800" dirty="0">
              <a:effectLst/>
              <a:latin typeface="Times New Roman" panose="02020603050405020304" pitchFamily="18" charset="0"/>
              <a:ea typeface="Times New Roman" panose="02020603050405020304" pitchFamily="18" charset="0"/>
            </a:endParaRPr>
          </a:p>
          <a:p>
            <a:pPr marL="22860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4. Different options for time management, allocating resources, scheduling, task management, cost and budget management, quality management.</a:t>
            </a:r>
            <a:endParaRPr lang="en-IN" sz="1800" dirty="0">
              <a:effectLst/>
              <a:latin typeface="Times New Roman" panose="02020603050405020304" pitchFamily="18" charset="0"/>
              <a:ea typeface="Times New Roman" panose="02020603050405020304" pitchFamily="18" charset="0"/>
            </a:endParaRPr>
          </a:p>
          <a:p>
            <a:pPr marL="22860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5. it allows members in the group communicate and makes group discussions easy through online.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1147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Workers in a steel plant with ladle">
            <a:extLst>
              <a:ext uri="{FF2B5EF4-FFF2-40B4-BE49-F238E27FC236}">
                <a16:creationId xmlns:a16="http://schemas.microsoft.com/office/drawing/2014/main" id="{32F511E6-8881-42CA-A221-5DA4C23640CE}"/>
              </a:ext>
            </a:extLst>
          </p:cNvPr>
          <p:cNvPicPr>
            <a:picLocks noChangeAspect="1"/>
          </p:cNvPicPr>
          <p:nvPr/>
        </p:nvPicPr>
        <p:blipFill rotWithShape="1">
          <a:blip r:embed="rId2"/>
          <a:srcRect l="14504" r="21020"/>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2" name="Title 1">
            <a:extLst>
              <a:ext uri="{FF2B5EF4-FFF2-40B4-BE49-F238E27FC236}">
                <a16:creationId xmlns:a16="http://schemas.microsoft.com/office/drawing/2014/main" id="{E19C99BF-85C5-4FE1-8B84-3E65B3DB76DC}"/>
              </a:ext>
            </a:extLst>
          </p:cNvPr>
          <p:cNvSpPr>
            <a:spLocks noGrp="1"/>
          </p:cNvSpPr>
          <p:nvPr>
            <p:ph type="title"/>
          </p:nvPr>
        </p:nvSpPr>
        <p:spPr>
          <a:xfrm>
            <a:off x="691079" y="725951"/>
            <a:ext cx="4927425" cy="1938525"/>
          </a:xfrm>
        </p:spPr>
        <p:txBody>
          <a:bodyPr>
            <a:normAutofit/>
          </a:bodyPr>
          <a:lstStyle/>
          <a:p>
            <a:r>
              <a:rPr lang="en-US" dirty="0" err="1"/>
              <a:t>Linkedin</a:t>
            </a:r>
            <a:r>
              <a:rPr lang="en-US" dirty="0"/>
              <a:t> link</a:t>
            </a:r>
            <a:endParaRPr lang="en-IN" dirty="0"/>
          </a:p>
        </p:txBody>
      </p:sp>
      <p:sp>
        <p:nvSpPr>
          <p:cNvPr id="3" name="Content Placeholder 2">
            <a:extLst>
              <a:ext uri="{FF2B5EF4-FFF2-40B4-BE49-F238E27FC236}">
                <a16:creationId xmlns:a16="http://schemas.microsoft.com/office/drawing/2014/main" id="{D5F07866-AD2F-4CE2-80CA-81C0A0153338}"/>
              </a:ext>
            </a:extLst>
          </p:cNvPr>
          <p:cNvSpPr>
            <a:spLocks noGrp="1"/>
          </p:cNvSpPr>
          <p:nvPr>
            <p:ph idx="1"/>
          </p:nvPr>
        </p:nvSpPr>
        <p:spPr>
          <a:xfrm>
            <a:off x="691079" y="2886116"/>
            <a:ext cx="4927425" cy="3245931"/>
          </a:xfrm>
        </p:spPr>
        <p:txBody>
          <a:bodyPr>
            <a:normAutofit/>
          </a:bodyPr>
          <a:lstStyle/>
          <a:p>
            <a:pPr marL="0" marR="0" indent="0">
              <a:spcBef>
                <a:spcPts val="0"/>
              </a:spcBef>
              <a:spcAft>
                <a:spcPts val="800"/>
              </a:spcAft>
              <a:buNone/>
            </a:pPr>
            <a:endParaRPr lang="en-IN"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
        <p:nvSpPr>
          <p:cNvPr id="43" name="TextBox 42">
            <a:extLst>
              <a:ext uri="{FF2B5EF4-FFF2-40B4-BE49-F238E27FC236}">
                <a16:creationId xmlns:a16="http://schemas.microsoft.com/office/drawing/2014/main" id="{B9A6BF5F-641A-412E-BF2E-AEF378907954}"/>
              </a:ext>
            </a:extLst>
          </p:cNvPr>
          <p:cNvSpPr txBox="1"/>
          <p:nvPr/>
        </p:nvSpPr>
        <p:spPr>
          <a:xfrm>
            <a:off x="360806" y="3585754"/>
            <a:ext cx="6115574" cy="923330"/>
          </a:xfrm>
          <a:prstGeom prst="rect">
            <a:avLst/>
          </a:prstGeom>
          <a:noFill/>
        </p:spPr>
        <p:txBody>
          <a:bodyPr wrap="square">
            <a:spAutoFit/>
          </a:bodyPr>
          <a:lstStyle/>
          <a:p>
            <a:r>
              <a:rPr lang="en-IN" dirty="0"/>
              <a:t>https://www.linkedin.com/posts/jahnavi-lakshmi-40b4a9212_projectmanagement-project-kluniversity-activity-6851794601242632192-bq2j</a:t>
            </a:r>
          </a:p>
        </p:txBody>
      </p:sp>
    </p:spTree>
    <p:extLst>
      <p:ext uri="{BB962C8B-B14F-4D97-AF65-F5344CB8AC3E}">
        <p14:creationId xmlns:p14="http://schemas.microsoft.com/office/powerpoint/2010/main" val="138382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AB66-A5A2-4581-B118-EAD87DEC3F89}"/>
              </a:ext>
            </a:extLst>
          </p:cNvPr>
          <p:cNvSpPr>
            <a:spLocks noGrp="1"/>
          </p:cNvSpPr>
          <p:nvPr>
            <p:ph type="title"/>
          </p:nvPr>
        </p:nvSpPr>
        <p:spPr>
          <a:solidFill>
            <a:schemeClr val="tx2">
              <a:lumMod val="50000"/>
              <a:lumOff val="50000"/>
            </a:schemeClr>
          </a:solidFill>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F76740EA-29BF-4C23-9BEF-7E0B9F592F60}"/>
              </a:ext>
            </a:extLst>
          </p:cNvPr>
          <p:cNvSpPr>
            <a:spLocks noGrp="1"/>
          </p:cNvSpPr>
          <p:nvPr>
            <p:ph idx="1"/>
          </p:nvPr>
        </p:nvSpPr>
        <p:spPr>
          <a:solidFill>
            <a:schemeClr val="accent1">
              <a:lumMod val="60000"/>
              <a:lumOff val="40000"/>
            </a:schemeClr>
          </a:solidFill>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Project management system is a process of managing a project in systematical order. To get a better outcome of the project we need take care of each and every step so that we can understand the project in a better way. As we are in pandemic situation where everything goes through online, so we want to create a website design which will help many industries in planning their projects, scheduling the work and allocating resources through online. This helps them in every process of their project. They can easily complete the assigned project virtually.</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36468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D403-3EE0-45C8-BBE7-5293B27CE821}"/>
              </a:ext>
            </a:extLst>
          </p:cNvPr>
          <p:cNvSpPr>
            <a:spLocks noGrp="1"/>
          </p:cNvSpPr>
          <p:nvPr>
            <p:ph type="title"/>
          </p:nvPr>
        </p:nvSpPr>
        <p:spPr>
          <a:solidFill>
            <a:schemeClr val="bg2">
              <a:lumMod val="75000"/>
            </a:schemeClr>
          </a:solidFill>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D4DC566-CBD7-4489-A2C9-CEDF29F4C22B}"/>
              </a:ext>
            </a:extLst>
          </p:cNvPr>
          <p:cNvSpPr>
            <a:spLocks noGrp="1"/>
          </p:cNvSpPr>
          <p:nvPr>
            <p:ph idx="1"/>
          </p:nvPr>
        </p:nvSpPr>
        <p:spPr>
          <a:solidFill>
            <a:srgbClr val="FF6600"/>
          </a:solidFill>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By going through all the research and empathy process we came to know how industries manage their projects. With all the gather information we understood how managing places a crucial role in giving effective result. So now we will implement our plan which will benefit all types of industries in managing their projects.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5229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53">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5" name="Straight Connector 54">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55">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Right Triangle 86">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9" name="Rectangle 8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grpSp>
        <p:nvGrpSpPr>
          <p:cNvPr id="91" name="Group 90">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2" name="Straight Connector 91">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4" name="Freeform: Shape 123">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F5208121-8D5A-45DA-B0C1-8CAFBEB61793}"/>
              </a:ext>
            </a:extLst>
          </p:cNvPr>
          <p:cNvSpPr>
            <a:spLocks noGrp="1"/>
          </p:cNvSpPr>
          <p:nvPr>
            <p:ph type="title"/>
          </p:nvPr>
        </p:nvSpPr>
        <p:spPr>
          <a:xfrm>
            <a:off x="684225" y="168613"/>
            <a:ext cx="10318738" cy="1085761"/>
          </a:xfrm>
        </p:spPr>
        <p:txBody>
          <a:bodyPr vert="horz" lIns="91440" tIns="45720" rIns="91440" bIns="45720" rtlCol="0" anchor="b">
            <a:normAutofit/>
          </a:bodyPr>
          <a:lstStyle/>
          <a:p>
            <a:pPr>
              <a:lnSpc>
                <a:spcPct val="90000"/>
              </a:lnSpc>
            </a:pPr>
            <a:r>
              <a:rPr lang="en-US" sz="3400"/>
              <a:t>INTRODUCTION</a:t>
            </a:r>
            <a:br>
              <a:rPr lang="en-US" sz="3400"/>
            </a:br>
            <a:endParaRPr lang="en-US" sz="3400"/>
          </a:p>
        </p:txBody>
      </p:sp>
      <p:graphicFrame>
        <p:nvGraphicFramePr>
          <p:cNvPr id="49" name="Content Placeholder 2">
            <a:extLst>
              <a:ext uri="{FF2B5EF4-FFF2-40B4-BE49-F238E27FC236}">
                <a16:creationId xmlns:a16="http://schemas.microsoft.com/office/drawing/2014/main" id="{9015B880-D4AE-4021-A749-AE947E025926}"/>
              </a:ext>
            </a:extLst>
          </p:cNvPr>
          <p:cNvGraphicFramePr>
            <a:graphicFrameLocks noGrp="1"/>
          </p:cNvGraphicFramePr>
          <p:nvPr>
            <p:ph idx="1"/>
            <p:extLst>
              <p:ext uri="{D42A27DB-BD31-4B8C-83A1-F6EECF244321}">
                <p14:modId xmlns:p14="http://schemas.microsoft.com/office/powerpoint/2010/main" val="3738883890"/>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B5EE224-6FC8-435D-8A14-CFC4A14544E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04893" y="1039503"/>
            <a:ext cx="4468279" cy="5049207"/>
          </a:xfrm>
          <a:prstGeom prst="rect">
            <a:avLst/>
          </a:prstGeom>
        </p:spPr>
      </p:pic>
      <p:sp>
        <p:nvSpPr>
          <p:cNvPr id="5" name="TextBox 4">
            <a:extLst>
              <a:ext uri="{FF2B5EF4-FFF2-40B4-BE49-F238E27FC236}">
                <a16:creationId xmlns:a16="http://schemas.microsoft.com/office/drawing/2014/main" id="{40B9B0A4-BD24-4404-9768-0AE4D40038EC}"/>
              </a:ext>
            </a:extLst>
          </p:cNvPr>
          <p:cNvSpPr txBox="1"/>
          <p:nvPr/>
        </p:nvSpPr>
        <p:spPr>
          <a:xfrm>
            <a:off x="154945" y="4942090"/>
            <a:ext cx="4755810" cy="230832"/>
          </a:xfrm>
          <a:prstGeom prst="rect">
            <a:avLst/>
          </a:prstGeom>
          <a:noFill/>
        </p:spPr>
        <p:txBody>
          <a:bodyPr wrap="square" rtlCol="0">
            <a:spAutoFit/>
          </a:bodyPr>
          <a:lstStyle/>
          <a:p>
            <a:r>
              <a:rPr lang="en-US" sz="900" dirty="0"/>
              <a:t>.</a:t>
            </a:r>
            <a:endParaRPr lang="en-IN" sz="900" dirty="0"/>
          </a:p>
        </p:txBody>
      </p:sp>
    </p:spTree>
    <p:extLst>
      <p:ext uri="{BB962C8B-B14F-4D97-AF65-F5344CB8AC3E}">
        <p14:creationId xmlns:p14="http://schemas.microsoft.com/office/powerpoint/2010/main" val="18281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10" name="Freeform: Shape 9">
            <a:extLst>
              <a:ext uri="{FF2B5EF4-FFF2-40B4-BE49-F238E27FC236}">
                <a16:creationId xmlns:a16="http://schemas.microsoft.com/office/drawing/2014/main" id="{98670FCA-2D56-45D2-833D-B1C0C63F9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7"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E37E539E-8E53-45C6-9EEF-BF0998DEDB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592B81EA-9142-4843-9DC4-B3B5945E3F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6D0167D-BCD6-40C9-9439-B218DAC26B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BC2F72-CF0A-4BA3-9D44-4E126B58F4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B957B0-AAF9-40DA-86CD-DFACC7EB1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D3CBDA-22C0-4F55-8D19-908B3CD29F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F45983-2EEE-4AFF-9780-BB72BDCC3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F41724-D1CB-4EB7-8375-C7E1B34312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A52220-57D7-4107-AAB4-DD7CAF08D2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C2D2F73-51AF-431F-BDA8-97704FBA28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E77D9F-7762-445F-92C5-3D1F544A0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F43ED7-CA1B-4E85-8CD4-5B3C0B4D7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76CDD2-AC2A-4A8F-9B0F-D25298B5C2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55A21-56BE-4FF0-8BC6-111865E29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71F41FC-CAF2-4220-9170-2EB7DB2633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9336BB3-E7C0-4644-ADD3-897281393E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916F6F-0665-4C6A-9431-3AD86B94C8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106CE4-7D9D-49DF-897A-822D5BF520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BA2056-CDBA-4C2C-93A7-49A9A5773B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CAEC81-0897-4760-8DBD-9EBF631CF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AC6E5B-B82D-46BB-990B-13E38336A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19FAF4-4633-481B-ACE9-F2B1A17719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74408F-797A-4076-897E-818A009890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CFCD45-5E6A-40DF-8434-FAF095A442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19ABFC3-761E-4D3D-99D2-C167DF99C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FB5E4A-E2C0-4323-8F3E-45C39D83D5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AC1BFB-C0BB-4C88-9FB9-A1C4767EC7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C1A783-C784-4F05-9753-E8E230B14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D89B71-AD25-443D-8B91-17E8A3CCF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1C8879-01F2-4BCF-94F0-BAD8E22FF6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A9E1DCE-FD5E-427D-8653-B1FFB8EAC5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35E521-8B46-446A-A31E-1952BB38A0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205549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4F3BADC-29E1-4A4E-9F26-903A353D8A2C}"/>
              </a:ext>
            </a:extLst>
          </p:cNvPr>
          <p:cNvSpPr>
            <a:spLocks noGrp="1"/>
          </p:cNvSpPr>
          <p:nvPr>
            <p:ph type="title"/>
          </p:nvPr>
        </p:nvSpPr>
        <p:spPr>
          <a:xfrm>
            <a:off x="506214" y="670768"/>
            <a:ext cx="10688515" cy="1896062"/>
          </a:xfrm>
          <a:solidFill>
            <a:srgbClr val="FFC000"/>
          </a:solidFill>
        </p:spPr>
        <p:txBody>
          <a:bodyPr anchor="b">
            <a:normAutofit/>
          </a:bodyPr>
          <a:lstStyle/>
          <a:p>
            <a:pPr>
              <a:lnSpc>
                <a:spcPct val="90000"/>
              </a:lnSpc>
            </a:pPr>
            <a:r>
              <a:rPr lang="en-US" sz="2100" dirty="0">
                <a:effectLst/>
                <a:latin typeface="Times New Roman" panose="02020603050405020304" pitchFamily="18" charset="0"/>
                <a:ea typeface="Times New Roman" panose="02020603050405020304" pitchFamily="18" charset="0"/>
              </a:rPr>
              <a:t>Planning phase: It acts as the head of the project which helps the project members on how to undertake the project. After understanding the problem thoroughly, the requirements that are need for the project are specified in this step. In this phase the project members gets to know about the condition of the project, design limitations, functional and operational requirements.</a:t>
            </a:r>
            <a:br>
              <a:rPr lang="en-IN" sz="2100" dirty="0">
                <a:effectLst/>
                <a:latin typeface="Times New Roman" panose="02020603050405020304" pitchFamily="18" charset="0"/>
                <a:ea typeface="Times New Roman" panose="02020603050405020304" pitchFamily="18" charset="0"/>
              </a:rPr>
            </a:br>
            <a:endParaRPr lang="en-IN" sz="2100" dirty="0"/>
          </a:p>
        </p:txBody>
      </p:sp>
      <p:sp>
        <p:nvSpPr>
          <p:cNvPr id="3" name="Content Placeholder 2">
            <a:extLst>
              <a:ext uri="{FF2B5EF4-FFF2-40B4-BE49-F238E27FC236}">
                <a16:creationId xmlns:a16="http://schemas.microsoft.com/office/drawing/2014/main" id="{13F5F849-7363-4EC2-A32B-0D59CB422D7F}"/>
              </a:ext>
            </a:extLst>
          </p:cNvPr>
          <p:cNvSpPr>
            <a:spLocks noGrp="1"/>
          </p:cNvSpPr>
          <p:nvPr>
            <p:ph idx="1"/>
          </p:nvPr>
        </p:nvSpPr>
        <p:spPr>
          <a:xfrm>
            <a:off x="498550" y="3057831"/>
            <a:ext cx="10696177" cy="2370973"/>
          </a:xfrm>
          <a:solidFill>
            <a:schemeClr val="accent6"/>
          </a:solidFill>
        </p:spPr>
        <p:txBody>
          <a:bodyPr anchor="ctr">
            <a:normAutofit/>
          </a:bodyPr>
          <a:lstStyle/>
          <a:p>
            <a:r>
              <a:rPr lang="en-US" sz="1800" dirty="0">
                <a:solidFill>
                  <a:srgbClr val="000000"/>
                </a:solidFill>
                <a:effectLst/>
                <a:latin typeface="Times New Roman" panose="02020603050405020304" pitchFamily="18" charset="0"/>
                <a:ea typeface="Times New Roman" panose="02020603050405020304" pitchFamily="18" charset="0"/>
              </a:rPr>
              <a:t>Executing: it can be also called as implementing phase. In this phase all the planned things will be put into work. It acts as crucial phase as it includes executing of the project every team member will work on the assigned activity uses all the resources. Scheduling, time and task  management plays a crucial role in this phase.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9461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8818-2D8B-4C45-BF63-E6193F0E55ED}"/>
              </a:ext>
            </a:extLst>
          </p:cNvPr>
          <p:cNvSpPr>
            <a:spLocks noGrp="1"/>
          </p:cNvSpPr>
          <p:nvPr>
            <p:ph type="title"/>
          </p:nvPr>
        </p:nvSpPr>
        <p:spPr>
          <a:solidFill>
            <a:schemeClr val="bg1"/>
          </a:solidFill>
        </p:spPr>
        <p:txBody>
          <a:bodyPr/>
          <a:lstStyle/>
          <a:p>
            <a:endParaRPr lang="en-IN" dirty="0"/>
          </a:p>
        </p:txBody>
      </p:sp>
      <p:sp>
        <p:nvSpPr>
          <p:cNvPr id="3" name="Content Placeholder 2">
            <a:extLst>
              <a:ext uri="{FF2B5EF4-FFF2-40B4-BE49-F238E27FC236}">
                <a16:creationId xmlns:a16="http://schemas.microsoft.com/office/drawing/2014/main" id="{7816EDBF-5945-49BE-8C38-7505513055D1}"/>
              </a:ext>
            </a:extLst>
          </p:cNvPr>
          <p:cNvSpPr>
            <a:spLocks noGrp="1"/>
          </p:cNvSpPr>
          <p:nvPr>
            <p:ph idx="1"/>
          </p:nvPr>
        </p:nvSpPr>
        <p:spPr>
          <a:xfrm>
            <a:off x="691079" y="813732"/>
            <a:ext cx="10325000" cy="2038525"/>
          </a:xfrm>
          <a:solidFill>
            <a:srgbClr val="00B050"/>
          </a:solidFill>
        </p:spPr>
        <p:txBody>
          <a:bodyPr/>
          <a:lstStyle/>
          <a:p>
            <a:pPr marL="0" marR="0" indent="0">
              <a:spcBef>
                <a:spcPts val="0"/>
              </a:spcBef>
              <a:spcAft>
                <a:spcPts val="750"/>
              </a:spcAft>
              <a:buNone/>
            </a:pPr>
            <a:r>
              <a:rPr lang="en-IN" sz="1800" dirty="0">
                <a:effectLst/>
                <a:latin typeface="Times New Roman" panose="02020603050405020304" pitchFamily="18" charset="0"/>
                <a:ea typeface="Times New Roman" panose="02020603050405020304" pitchFamily="18" charset="0"/>
              </a:rPr>
              <a:t>Monitoring and Control:</a:t>
            </a:r>
          </a:p>
          <a:p>
            <a:pPr marL="0" marR="0">
              <a:spcBef>
                <a:spcPts val="0"/>
              </a:spcBef>
              <a:spcAft>
                <a:spcPts val="750"/>
              </a:spcAft>
            </a:pPr>
            <a:r>
              <a:rPr lang="en-US" sz="1800" dirty="0">
                <a:solidFill>
                  <a:srgbClr val="000000"/>
                </a:solidFill>
                <a:effectLst/>
                <a:latin typeface="Times New Roman" panose="02020603050405020304" pitchFamily="18" charset="0"/>
                <a:ea typeface="Times New Roman" panose="02020603050405020304" pitchFamily="18" charset="0"/>
              </a:rPr>
              <a:t>This phase monitors the execution part with planned part to ensure whether the project is in a position to proceed or not. It sees whether all the tasks that are agreed to guarantee are done or not and checks the time and budget of the project are stratified to ensure that the project can be proceed without any problem.</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AAE856BB-2BB6-4D7A-986C-AA58F0574C4E}"/>
              </a:ext>
            </a:extLst>
          </p:cNvPr>
          <p:cNvSpPr txBox="1"/>
          <p:nvPr/>
        </p:nvSpPr>
        <p:spPr>
          <a:xfrm>
            <a:off x="691078" y="3428999"/>
            <a:ext cx="10801839" cy="1200329"/>
          </a:xfrm>
          <a:prstGeom prst="rect">
            <a:avLst/>
          </a:prstGeom>
          <a:solidFill>
            <a:schemeClr val="bg1">
              <a:lumMod val="65000"/>
            </a:schemeClr>
          </a:solid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Closing: it is the last step of the project where a report is generated to the client or sponsor on the overall view and completion of the project. it also includes delivering the project to the customer, releasing contract, staff and equipment, and informing all the stakeholders on closure of the project.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11966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6BFC-66A0-4C54-A7CF-9D821936CD88}"/>
              </a:ext>
            </a:extLst>
          </p:cNvPr>
          <p:cNvSpPr>
            <a:spLocks noGrp="1"/>
          </p:cNvSpPr>
          <p:nvPr>
            <p:ph type="title"/>
          </p:nvPr>
        </p:nvSpPr>
        <p:spPr>
          <a:xfrm>
            <a:off x="691079" y="0"/>
            <a:ext cx="10325000" cy="981069"/>
          </a:xfrm>
          <a:solidFill>
            <a:schemeClr val="accent1">
              <a:lumMod val="20000"/>
              <a:lumOff val="80000"/>
            </a:schemeClr>
          </a:solidFill>
        </p:spPr>
        <p:txBody>
          <a:bodyPr/>
          <a:lstStyle/>
          <a:p>
            <a:r>
              <a:rPr lang="en-US" dirty="0"/>
              <a:t>Survey on Project Management</a:t>
            </a:r>
            <a:endParaRPr lang="en-IN" dirty="0"/>
          </a:p>
        </p:txBody>
      </p:sp>
      <p:sp>
        <p:nvSpPr>
          <p:cNvPr id="3" name="Content Placeholder 2">
            <a:extLst>
              <a:ext uri="{FF2B5EF4-FFF2-40B4-BE49-F238E27FC236}">
                <a16:creationId xmlns:a16="http://schemas.microsoft.com/office/drawing/2014/main" id="{C4AD525E-4A06-4F9E-8831-D7B4BF0634F8}"/>
              </a:ext>
            </a:extLst>
          </p:cNvPr>
          <p:cNvSpPr>
            <a:spLocks noGrp="1"/>
          </p:cNvSpPr>
          <p:nvPr>
            <p:ph idx="1"/>
          </p:nvPr>
        </p:nvSpPr>
        <p:spPr>
          <a:xfrm>
            <a:off x="691079" y="1115339"/>
            <a:ext cx="10325000" cy="1309080"/>
          </a:xfrm>
          <a:solidFill>
            <a:schemeClr val="accent3">
              <a:lumMod val="40000"/>
              <a:lumOff val="60000"/>
            </a:schemeClr>
          </a:solidFill>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We have conducted a survey on project management to know more about the people experience in management. We have researched on different project management system in different industries. So that we can create our SPD project which will help different kinds of projects.</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A40067DC-0A0A-4AA3-AD0A-B6B2A83C2B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815" y="2558689"/>
            <a:ext cx="8344248" cy="3567522"/>
          </a:xfrm>
          <a:prstGeom prst="rect">
            <a:avLst/>
          </a:prstGeom>
          <a:noFill/>
          <a:ln>
            <a:noFill/>
          </a:ln>
        </p:spPr>
      </p:pic>
    </p:spTree>
    <p:extLst>
      <p:ext uri="{BB962C8B-B14F-4D97-AF65-F5344CB8AC3E}">
        <p14:creationId xmlns:p14="http://schemas.microsoft.com/office/powerpoint/2010/main" val="89647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0B8A-D3E3-43B3-9D13-2D154572A91F}"/>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0B618D46-F65A-4DBD-9387-83B4017E8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2987311"/>
          </a:xfrm>
          <a:prstGeom prst="rect">
            <a:avLst/>
          </a:prstGeom>
          <a:noFill/>
          <a:ln>
            <a:noFill/>
          </a:ln>
        </p:spPr>
      </p:pic>
      <p:pic>
        <p:nvPicPr>
          <p:cNvPr id="7" name="Content Placeholder 6">
            <a:extLst>
              <a:ext uri="{FF2B5EF4-FFF2-40B4-BE49-F238E27FC236}">
                <a16:creationId xmlns:a16="http://schemas.microsoft.com/office/drawing/2014/main" id="{B3F8350D-79D4-47D0-9098-091B0660864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8215" y="3763684"/>
            <a:ext cx="11766394" cy="2987311"/>
          </a:xfrm>
          <a:prstGeom prst="rect">
            <a:avLst/>
          </a:prstGeom>
          <a:noFill/>
          <a:ln>
            <a:noFill/>
          </a:ln>
        </p:spPr>
      </p:pic>
    </p:spTree>
    <p:extLst>
      <p:ext uri="{BB962C8B-B14F-4D97-AF65-F5344CB8AC3E}">
        <p14:creationId xmlns:p14="http://schemas.microsoft.com/office/powerpoint/2010/main" val="119827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46EB-E92C-4459-9B7C-C3ACD793C876}"/>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A92AADD0-04D2-477D-97E7-F9EBE195D7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48333"/>
            <a:ext cx="12192000" cy="3253788"/>
          </a:xfrm>
          <a:prstGeom prst="rect">
            <a:avLst/>
          </a:prstGeom>
          <a:noFill/>
          <a:ln>
            <a:noFill/>
          </a:ln>
        </p:spPr>
      </p:pic>
      <p:pic>
        <p:nvPicPr>
          <p:cNvPr id="5" name="Content Placeholder 4">
            <a:extLst>
              <a:ext uri="{FF2B5EF4-FFF2-40B4-BE49-F238E27FC236}">
                <a16:creationId xmlns:a16="http://schemas.microsoft.com/office/drawing/2014/main" id="{6267D1FE-D493-427D-9644-4D237D4AC64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3114058"/>
            <a:ext cx="12192000" cy="3982520"/>
          </a:xfrm>
          <a:prstGeom prst="rect">
            <a:avLst/>
          </a:prstGeom>
          <a:noFill/>
          <a:ln>
            <a:noFill/>
          </a:ln>
        </p:spPr>
      </p:pic>
    </p:spTree>
    <p:extLst>
      <p:ext uri="{BB962C8B-B14F-4D97-AF65-F5344CB8AC3E}">
        <p14:creationId xmlns:p14="http://schemas.microsoft.com/office/powerpoint/2010/main" val="204082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52E2-AC0D-455B-B2E5-49CCD25D998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5C33B1E-2C46-42F9-B5D4-6E67B72E4B0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696856B3-4D11-41A7-9C36-D85F3CFBF37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079" y="725951"/>
            <a:ext cx="10325000" cy="5178615"/>
          </a:xfrm>
          <a:prstGeom prst="rect">
            <a:avLst/>
          </a:prstGeom>
          <a:noFill/>
          <a:ln>
            <a:noFill/>
          </a:ln>
        </p:spPr>
      </p:pic>
    </p:spTree>
    <p:extLst>
      <p:ext uri="{BB962C8B-B14F-4D97-AF65-F5344CB8AC3E}">
        <p14:creationId xmlns:p14="http://schemas.microsoft.com/office/powerpoint/2010/main" val="3733256271"/>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187</TotalTime>
  <Words>873</Words>
  <Application>Microsoft Office PowerPoint</Application>
  <PresentationFormat>Widescreen</PresentationFormat>
  <Paragraphs>40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Grandview</vt:lpstr>
      <vt:lpstr>Source Serif Pro</vt:lpstr>
      <vt:lpstr>Times New Roman</vt:lpstr>
      <vt:lpstr>Wingdings</vt:lpstr>
      <vt:lpstr>CosineVTI</vt:lpstr>
      <vt:lpstr>SDP-1 REVIEW-1 PROJECT MANAGEMENT SYSTEM</vt:lpstr>
      <vt:lpstr>ABSTRACT</vt:lpstr>
      <vt:lpstr>INTRODUCTION </vt:lpstr>
      <vt:lpstr>Planning phase: It acts as the head of the project which helps the project members on how to undertake the project. After understanding the problem thoroughly, the requirements that are need for the project are specified in this step. In this phase the project members gets to know about the condition of the project, design limitations, functional and operational requirements. </vt:lpstr>
      <vt:lpstr>PowerPoint Presentation</vt:lpstr>
      <vt:lpstr>Survey on Project Management</vt:lpstr>
      <vt:lpstr>PowerPoint Presentation</vt:lpstr>
      <vt:lpstr>PowerPoint Presentation</vt:lpstr>
      <vt:lpstr>PowerPoint Presentation</vt:lpstr>
      <vt:lpstr>PowerPoint Presentation</vt:lpstr>
      <vt:lpstr>PowerPoint Presentation</vt:lpstr>
      <vt:lpstr>PowerPoint Presentation</vt:lpstr>
      <vt:lpstr>Reference Links:</vt:lpstr>
      <vt:lpstr>Customer Journey Map</vt:lpstr>
      <vt:lpstr>PowerPoint Presentation</vt:lpstr>
      <vt:lpstr>PowerPoint Presentation</vt:lpstr>
      <vt:lpstr>Empathy Map</vt:lpstr>
      <vt:lpstr>Features: </vt:lpstr>
      <vt:lpstr>Linkedin link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SDP-1 PROJECT-1 PROJECT MANAGEMENT SYSTEM</dc:title>
  <dc:creator>Vamsi Krishna</dc:creator>
  <cp:lastModifiedBy>MUTTIREDDY JAHNAVI LAKSHMI</cp:lastModifiedBy>
  <cp:revision>10</cp:revision>
  <dcterms:created xsi:type="dcterms:W3CDTF">2021-10-07T11:06:17Z</dcterms:created>
  <dcterms:modified xsi:type="dcterms:W3CDTF">2021-12-04T05:13:48Z</dcterms:modified>
</cp:coreProperties>
</file>